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7" r:id="rId3"/>
    <p:sldId id="350" r:id="rId4"/>
    <p:sldId id="348" r:id="rId5"/>
    <p:sldId id="261" r:id="rId6"/>
  </p:sldIdLst>
  <p:sldSz cx="9144000" cy="6858000" type="screen4x3"/>
  <p:notesSz cx="6888163" cy="100171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laneación" initials="P" lastIdx="1" clrIdx="0">
    <p:extLst>
      <p:ext uri="{19B8F6BF-5375-455C-9EA6-DF929625EA0E}">
        <p15:presenceInfo xmlns:p15="http://schemas.microsoft.com/office/powerpoint/2012/main" userId="Planeació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109" d="100"/>
          <a:sy n="109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EJECUCION</a:t>
            </a:r>
            <a:r>
              <a:rPr lang="en-US" baseline="0"/>
              <a:t> PLAN ESTRATEGICO 2016 -2019</a:t>
            </a:r>
          </a:p>
          <a:p>
            <a:pPr>
              <a:defRPr/>
            </a:pPr>
            <a:r>
              <a:rPr lang="en-US" baseline="0"/>
              <a:t>II TRIMESTRE 2017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(2).xlsx]Hoja1'!$D$8</c:f>
            </c:numRef>
          </c:val>
          <c:extLst>
            <c:ext xmlns:c16="http://schemas.microsoft.com/office/drawing/2014/chart" uri="{C3380CC4-5D6E-409C-BE32-E72D297353CC}">
              <c16:uniqueId val="{00000000-CDC4-4945-AD9A-7FCC7541DD83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(2).xlsx]Hoja1'!$E$8</c:f>
            </c:numRef>
          </c:val>
          <c:extLst>
            <c:ext xmlns:c16="http://schemas.microsoft.com/office/drawing/2014/chart" uri="{C3380CC4-5D6E-409C-BE32-E72D297353CC}">
              <c16:uniqueId val="{00000001-CDC4-4945-AD9A-7FCC7541DD83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(2).xlsx]Hoja1'!$F$8</c:f>
            </c:numRef>
          </c:val>
          <c:extLst>
            <c:ext xmlns:c16="http://schemas.microsoft.com/office/drawing/2014/chart" uri="{C3380CC4-5D6E-409C-BE32-E72D297353CC}">
              <c16:uniqueId val="{00000002-CDC4-4945-AD9A-7FCC7541DD83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(2).xlsx]Hoja1'!$G$8</c:f>
            </c:numRef>
          </c:val>
          <c:extLst>
            <c:ext xmlns:c16="http://schemas.microsoft.com/office/drawing/2014/chart" uri="{C3380CC4-5D6E-409C-BE32-E72D297353CC}">
              <c16:uniqueId val="{00000003-CDC4-4945-AD9A-7FCC7541DD83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(2).xlsx]Hoja1'!$H$8</c:f>
            </c:numRef>
          </c:val>
          <c:extLst>
            <c:ext xmlns:c16="http://schemas.microsoft.com/office/drawing/2014/chart" uri="{C3380CC4-5D6E-409C-BE32-E72D297353CC}">
              <c16:uniqueId val="{00000004-CDC4-4945-AD9A-7FCC7541DD83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(2).xlsx]Hoja1'!$I$8</c:f>
            </c:numRef>
          </c:val>
          <c:extLst>
            <c:ext xmlns:c16="http://schemas.microsoft.com/office/drawing/2014/chart" uri="{C3380CC4-5D6E-409C-BE32-E72D297353CC}">
              <c16:uniqueId val="{00000005-CDC4-4945-AD9A-7FCC7541DD83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(2).xlsx]Hoja1'!$J$8</c:f>
            </c:numRef>
          </c:val>
          <c:extLst>
            <c:ext xmlns:c16="http://schemas.microsoft.com/office/drawing/2014/chart" uri="{C3380CC4-5D6E-409C-BE32-E72D297353CC}">
              <c16:uniqueId val="{00000006-CDC4-4945-AD9A-7FCC7541DD83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(2).xlsx]Hoja1'!$K$8</c:f>
            </c:numRef>
          </c:val>
          <c:extLst>
            <c:ext xmlns:c16="http://schemas.microsoft.com/office/drawing/2014/chart" uri="{C3380CC4-5D6E-409C-BE32-E72D297353CC}">
              <c16:uniqueId val="{00000007-CDC4-4945-AD9A-7FCC7541DD83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(2).xlsx]Hoja1'!$L$8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DC4-4945-AD9A-7FCC7541DD83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(2).xlsx]Hoja1'!$M$8</c:f>
            </c:numRef>
          </c:val>
          <c:extLst>
            <c:ext xmlns:c16="http://schemas.microsoft.com/office/drawing/2014/chart" uri="{C3380CC4-5D6E-409C-BE32-E72D297353CC}">
              <c16:uniqueId val="{00000009-CDC4-4945-AD9A-7FCC7541DD83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(2).xlsx]Hoja1'!$C$8</c:f>
              <c:strCache>
                <c:ptCount val="1"/>
                <c:pt idx="0">
                  <c:v>Plan estrategico</c:v>
                </c:pt>
              </c:strCache>
            </c:strRef>
          </c:cat>
          <c:val>
            <c:numRef>
              <c:f>'[EJECUCION PLAN ESTRATEGICO A 2018 (2).xlsx]Hoja1'!$N$8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DC4-4945-AD9A-7FCC7541D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2174511"/>
        <c:axId val="1452172431"/>
        <c:axId val="0"/>
      </c:bar3DChart>
      <c:catAx>
        <c:axId val="1452174511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2172431"/>
        <c:crosses val="autoZero"/>
        <c:auto val="1"/>
        <c:lblAlgn val="ctr"/>
        <c:lblOffset val="100"/>
        <c:noMultiLvlLbl val="0"/>
      </c:catAx>
      <c:valAx>
        <c:axId val="1452172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174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EJECUCIÓN</a:t>
            </a:r>
            <a:r>
              <a:rPr lang="en-US" baseline="0" dirty="0"/>
              <a:t> PLAN DE </a:t>
            </a:r>
            <a:r>
              <a:rPr lang="en-US" baseline="0" dirty="0" smtClean="0"/>
              <a:t>ACCIÓN </a:t>
            </a:r>
            <a:endParaRPr lang="en-US" baseline="0" dirty="0"/>
          </a:p>
          <a:p>
            <a:pPr>
              <a:defRPr/>
            </a:pPr>
            <a:r>
              <a:rPr lang="en-US" baseline="0" dirty="0"/>
              <a:t>II TRIMESTRE 2017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8032-4A9A-96C3-8EF787E55B0E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8032-4A9A-96C3-8EF787E55B0E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8032-4A9A-96C3-8EF787E55B0E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8032-4A9A-96C3-8EF787E55B0E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8032-4A9A-96C3-8EF787E55B0E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8032-4A9A-96C3-8EF787E55B0E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8032-4A9A-96C3-8EF787E55B0E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8032-4A9A-96C3-8EF787E55B0E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32-4A9A-96C3-8EF787E55B0E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8032-4A9A-96C3-8EF787E55B0E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032-4A9A-96C3-8EF787E55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0251167"/>
        <c:axId val="1450252831"/>
        <c:axId val="0"/>
      </c:bar3DChart>
      <c:catAx>
        <c:axId val="145025116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0252831"/>
        <c:crosses val="autoZero"/>
        <c:auto val="1"/>
        <c:lblAlgn val="ctr"/>
        <c:lblOffset val="100"/>
        <c:noMultiLvlLbl val="0"/>
      </c:catAx>
      <c:valAx>
        <c:axId val="1450252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0251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EJECUCIÓN</a:t>
            </a:r>
            <a:r>
              <a:rPr lang="en-US" baseline="0"/>
              <a:t> PLAN SECTORIAL</a:t>
            </a:r>
          </a:p>
          <a:p>
            <a:pPr>
              <a:defRPr/>
            </a:pPr>
            <a:r>
              <a:rPr lang="en-US" baseline="0"/>
              <a:t>II TRIMESTRE 2017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'[EJECUCION PLAN ESTRATEGICO A 2018 (2).xlsx]Hoja1'!$D$7</c:f>
              <c:strCache>
                <c:ptCount val="1"/>
                <c:pt idx="0">
                  <c:v>II TRIMESTRE 2019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(2).xlsx]Hoja1'!$D$9</c:f>
            </c:numRef>
          </c:val>
          <c:extLst>
            <c:ext xmlns:c16="http://schemas.microsoft.com/office/drawing/2014/chart" uri="{C3380CC4-5D6E-409C-BE32-E72D297353CC}">
              <c16:uniqueId val="{00000000-2B7E-4637-AEE5-5CA894E98A17}"/>
            </c:ext>
          </c:extLst>
        </c:ser>
        <c:ser>
          <c:idx val="1"/>
          <c:order val="1"/>
          <c:tx>
            <c:strRef>
              <c:f>'[EJECUCION PLAN ESTRATEGICO A 2018 (2).xlsx]Hoja1'!$E$7</c:f>
              <c:strCache>
                <c:ptCount val="1"/>
                <c:pt idx="0">
                  <c:v>I TRIMESTRE 2019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(2).xlsx]Hoja1'!$E$9</c:f>
            </c:numRef>
          </c:val>
          <c:extLst>
            <c:ext xmlns:c16="http://schemas.microsoft.com/office/drawing/2014/chart" uri="{C3380CC4-5D6E-409C-BE32-E72D297353CC}">
              <c16:uniqueId val="{00000001-2B7E-4637-AEE5-5CA894E98A17}"/>
            </c:ext>
          </c:extLst>
        </c:ser>
        <c:ser>
          <c:idx val="2"/>
          <c:order val="2"/>
          <c:tx>
            <c:strRef>
              <c:f>'[EJECUCION PLAN ESTRATEGICO A 2018 (2).xlsx]Hoja1'!$F$7</c:f>
              <c:strCache>
                <c:ptCount val="1"/>
                <c:pt idx="0">
                  <c:v>IV TRIMESTRE 2018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(2).xlsx]Hoja1'!$F$9</c:f>
            </c:numRef>
          </c:val>
          <c:extLst>
            <c:ext xmlns:c16="http://schemas.microsoft.com/office/drawing/2014/chart" uri="{C3380CC4-5D6E-409C-BE32-E72D297353CC}">
              <c16:uniqueId val="{00000002-2B7E-4637-AEE5-5CA894E98A17}"/>
            </c:ext>
          </c:extLst>
        </c:ser>
        <c:ser>
          <c:idx val="3"/>
          <c:order val="3"/>
          <c:tx>
            <c:strRef>
              <c:f>'[EJECUCION PLAN ESTRATEGICO A 2018 (2).xlsx]Hoja1'!$G$7</c:f>
              <c:strCache>
                <c:ptCount val="1"/>
                <c:pt idx="0">
                  <c:v>III TRIMESTRE 2018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(2).xlsx]Hoja1'!$G$9</c:f>
            </c:numRef>
          </c:val>
          <c:extLst>
            <c:ext xmlns:c16="http://schemas.microsoft.com/office/drawing/2014/chart" uri="{C3380CC4-5D6E-409C-BE32-E72D297353CC}">
              <c16:uniqueId val="{00000003-2B7E-4637-AEE5-5CA894E98A17}"/>
            </c:ext>
          </c:extLst>
        </c:ser>
        <c:ser>
          <c:idx val="4"/>
          <c:order val="4"/>
          <c:tx>
            <c:strRef>
              <c:f>'[EJECUCION PLAN ESTRATEGICO A 2018 (2).xlsx]Hoja1'!$H$7</c:f>
              <c:strCache>
                <c:ptCount val="1"/>
                <c:pt idx="0">
                  <c:v>II TRIMESTRE 2018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(2).xlsx]Hoja1'!$H$9</c:f>
            </c:numRef>
          </c:val>
          <c:extLst>
            <c:ext xmlns:c16="http://schemas.microsoft.com/office/drawing/2014/chart" uri="{C3380CC4-5D6E-409C-BE32-E72D297353CC}">
              <c16:uniqueId val="{00000004-2B7E-4637-AEE5-5CA894E98A17}"/>
            </c:ext>
          </c:extLst>
        </c:ser>
        <c:ser>
          <c:idx val="5"/>
          <c:order val="5"/>
          <c:tx>
            <c:strRef>
              <c:f>'[EJECUCION PLAN ESTRATEGICO A 2018 (2).xlsx]Hoja1'!$I$7</c:f>
              <c:strCache>
                <c:ptCount val="1"/>
                <c:pt idx="0">
                  <c:v>I TRIMESTRE 2018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(2).xlsx]Hoja1'!$I$9</c:f>
            </c:numRef>
          </c:val>
          <c:extLst>
            <c:ext xmlns:c16="http://schemas.microsoft.com/office/drawing/2014/chart" uri="{C3380CC4-5D6E-409C-BE32-E72D297353CC}">
              <c16:uniqueId val="{00000005-2B7E-4637-AEE5-5CA894E98A17}"/>
            </c:ext>
          </c:extLst>
        </c:ser>
        <c:ser>
          <c:idx val="6"/>
          <c:order val="6"/>
          <c:tx>
            <c:strRef>
              <c:f>'[EJECUCION PLAN ESTRATEGICO A 2018 (2).xlsx]Hoja1'!$J$7</c:f>
              <c:strCache>
                <c:ptCount val="1"/>
                <c:pt idx="0">
                  <c:v>IV TRIMESTRE 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(2).xlsx]Hoja1'!$J$9</c:f>
            </c:numRef>
          </c:val>
          <c:extLst>
            <c:ext xmlns:c16="http://schemas.microsoft.com/office/drawing/2014/chart" uri="{C3380CC4-5D6E-409C-BE32-E72D297353CC}">
              <c16:uniqueId val="{00000006-2B7E-4637-AEE5-5CA894E98A17}"/>
            </c:ext>
          </c:extLst>
        </c:ser>
        <c:ser>
          <c:idx val="7"/>
          <c:order val="7"/>
          <c:tx>
            <c:strRef>
              <c:f>'[EJECUCION PLAN ESTRATEGICO A 2018 (2).xlsx]Hoja1'!$K$7</c:f>
              <c:strCache>
                <c:ptCount val="1"/>
                <c:pt idx="0">
                  <c:v>III TRIMESTRE 2017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(2).xlsx]Hoja1'!$K$9</c:f>
            </c:numRef>
          </c:val>
          <c:extLst>
            <c:ext xmlns:c16="http://schemas.microsoft.com/office/drawing/2014/chart" uri="{C3380CC4-5D6E-409C-BE32-E72D297353CC}">
              <c16:uniqueId val="{00000007-2B7E-4637-AEE5-5CA894E98A17}"/>
            </c:ext>
          </c:extLst>
        </c:ser>
        <c:ser>
          <c:idx val="8"/>
          <c:order val="8"/>
          <c:tx>
            <c:strRef>
              <c:f>'[EJECUCION PLAN ESTRATEGICO A 2018 (2).xlsx]Hoja1'!$L$7</c:f>
              <c:strCache>
                <c:ptCount val="1"/>
                <c:pt idx="0">
                  <c:v>II TRIMESTRE 2017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(2).xlsx]Hoja1'!$L$9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B7E-4637-AEE5-5CA894E98A17}"/>
            </c:ext>
          </c:extLst>
        </c:ser>
        <c:ser>
          <c:idx val="9"/>
          <c:order val="9"/>
          <c:tx>
            <c:strRef>
              <c:f>'[EJECUCION PLAN ESTRATEGICO A 2018 (2).xlsx]Hoja1'!$M$7</c:f>
              <c:strCache>
                <c:ptCount val="1"/>
                <c:pt idx="0">
                  <c:v>I TRIMESTRE 2017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(2).xlsx]Hoja1'!$M$9</c:f>
            </c:numRef>
          </c:val>
          <c:extLst>
            <c:ext xmlns:c16="http://schemas.microsoft.com/office/drawing/2014/chart" uri="{C3380CC4-5D6E-409C-BE32-E72D297353CC}">
              <c16:uniqueId val="{00000009-2B7E-4637-AEE5-5CA894E98A17}"/>
            </c:ext>
          </c:extLst>
        </c:ser>
        <c:ser>
          <c:idx val="10"/>
          <c:order val="10"/>
          <c:tx>
            <c:strRef>
              <c:f>'[EJECUCION PLAN ESTRATEGICO A 2018 (2).xlsx]Hoja1'!$N$7</c:f>
              <c:strCache>
                <c:ptCount val="1"/>
                <c:pt idx="0">
                  <c:v>META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'[EJECUCION PLAN ESTRATEGICO A 2018 (2).xlsx]Hoja1'!$C$9</c:f>
              <c:strCache>
                <c:ptCount val="1"/>
                <c:pt idx="0">
                  <c:v>Plan de Accion</c:v>
                </c:pt>
              </c:strCache>
            </c:strRef>
          </c:cat>
          <c:val>
            <c:numRef>
              <c:f>'[EJECUCION PLAN ESTRATEGICO A 2018 (2).xlsx]Hoja1'!$N$9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B7E-4637-AEE5-5CA894E98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50251167"/>
        <c:axId val="1450252831"/>
        <c:axId val="0"/>
      </c:bar3DChart>
      <c:catAx>
        <c:axId val="145025116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50252831"/>
        <c:crosses val="autoZero"/>
        <c:auto val="1"/>
        <c:lblAlgn val="ctr"/>
        <c:lblOffset val="100"/>
        <c:noMultiLvlLbl val="0"/>
      </c:catAx>
      <c:valAx>
        <c:axId val="1450252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02511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D1876-C529-4EC4-9639-3087328C6BAE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4DF94-EC19-4C1B-80B7-C89963428697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905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C98F-C2AE-465D-A9E4-DF16219919B0}" type="datetimeFigureOut">
              <a:rPr lang="es-CO" smtClean="0"/>
              <a:t>30/08/2019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7738"/>
            <a:ext cx="5510213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1C772-2BAE-4B16-B49C-9B404400D24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3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489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864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87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1488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2662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0437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13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46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03082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207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291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47C55-B16A-44BA-A143-4D5F23B7FC6B}" type="datetimeFigureOut">
              <a:rPr lang="es-CO" smtClean="0"/>
              <a:pPr/>
              <a:t>30/08/2019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F160-048D-4336-B2E5-E75359980420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4 Imagen" descr="G:\LOGO intenalco.jp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8600"/>
            <a:ext cx="1224136" cy="8357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SCUDO SOMBRA low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8344" y="288481"/>
            <a:ext cx="936104" cy="98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sz="4000" b="1" dirty="0" smtClean="0"/>
              <a:t/>
            </a:r>
            <a:br>
              <a:rPr lang="es-CO" sz="4000" b="1" dirty="0" smtClean="0"/>
            </a:br>
            <a:r>
              <a:rPr lang="es-CO" b="1" dirty="0" smtClean="0"/>
              <a:t/>
            </a:r>
            <a:br>
              <a:rPr lang="es-CO" b="1" dirty="0" smtClean="0"/>
            </a:br>
            <a:r>
              <a:rPr lang="es-CO" sz="3600" b="1" dirty="0" smtClean="0"/>
              <a:t>RESULTADOS METAS DE GOBIERNO 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/>
              <a:t/>
            </a:r>
            <a:br>
              <a:rPr lang="es-CO" sz="3600" dirty="0"/>
            </a:b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s-CO" b="1" dirty="0" smtClean="0"/>
              <a:t>II </a:t>
            </a:r>
            <a:r>
              <a:rPr lang="es-CO" b="1" dirty="0"/>
              <a:t>TRIMESTRE 2017</a:t>
            </a:r>
            <a:endParaRPr lang="es-CO" dirty="0"/>
          </a:p>
        </p:txBody>
      </p:sp>
      <p:sp>
        <p:nvSpPr>
          <p:cNvPr id="4" name="3 Rectángulo"/>
          <p:cNvSpPr/>
          <p:nvPr/>
        </p:nvSpPr>
        <p:spPr>
          <a:xfrm>
            <a:off x="3203848" y="6309320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9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55272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ESTRATEGICO</a:t>
            </a:r>
            <a:br>
              <a:rPr lang="es-ES" b="1" dirty="0" smtClean="0"/>
            </a:br>
            <a:r>
              <a:rPr lang="es-ES" b="1" dirty="0" smtClean="0"/>
              <a:t>II TRIMESTRE 2017</a:t>
            </a:r>
            <a:endParaRPr lang="en-US" b="1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86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DE ACCION </a:t>
            </a:r>
            <a:br>
              <a:rPr lang="es-ES" b="1" dirty="0" smtClean="0"/>
            </a:br>
            <a:r>
              <a:rPr lang="es-ES" b="1" dirty="0" smtClean="0"/>
              <a:t>II TRIMESTRE 2017</a:t>
            </a:r>
            <a:endParaRPr lang="en-US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8982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181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AVANCES PLAN SECTORIAL</a:t>
            </a:r>
            <a:br>
              <a:rPr lang="es-ES" b="1" dirty="0" smtClean="0"/>
            </a:br>
            <a:r>
              <a:rPr lang="es-ES" b="1" dirty="0" smtClean="0"/>
              <a:t> II TRIMESTRE 2017</a:t>
            </a:r>
            <a:endParaRPr lang="en-US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535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CO" sz="6000" b="1" dirty="0" smtClean="0"/>
          </a:p>
          <a:p>
            <a:pPr marL="0" indent="0" algn="ctr">
              <a:buNone/>
            </a:pPr>
            <a:r>
              <a:rPr lang="es-CO" sz="6000" b="1" dirty="0" smtClean="0"/>
              <a:t>GRACIAS</a:t>
            </a:r>
            <a:endParaRPr lang="es-CO" sz="6000" b="1" dirty="0"/>
          </a:p>
        </p:txBody>
      </p:sp>
      <p:sp>
        <p:nvSpPr>
          <p:cNvPr id="4" name="3 Rectángulo"/>
          <p:cNvSpPr/>
          <p:nvPr/>
        </p:nvSpPr>
        <p:spPr>
          <a:xfrm>
            <a:off x="3707904" y="6287113"/>
            <a:ext cx="236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Intenalco</a:t>
            </a:r>
            <a:r>
              <a:rPr lang="es-CO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 </a:t>
            </a:r>
            <a:r>
              <a:rPr lang="es-CO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Excelencia</a:t>
            </a:r>
            <a:endParaRPr lang="es-CO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0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10674</TotalTime>
  <Words>42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  RESULTADOS METAS DE GOBIERNO    </vt:lpstr>
      <vt:lpstr>AVANCES PLAN ESTRATEGICO II TRIMESTRE 2017</vt:lpstr>
      <vt:lpstr>AVANCES PLAN DE ACCION  II TRIMESTRE 2017</vt:lpstr>
      <vt:lpstr>AVANCES PLAN SECTORIAL  II TRIMESTRE 2017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JorgeE</dc:creator>
  <cp:lastModifiedBy>jorge eduardo martinez vergara</cp:lastModifiedBy>
  <cp:revision>171</cp:revision>
  <cp:lastPrinted>2012-12-13T14:01:17Z</cp:lastPrinted>
  <dcterms:created xsi:type="dcterms:W3CDTF">2012-12-10T14:54:50Z</dcterms:created>
  <dcterms:modified xsi:type="dcterms:W3CDTF">2019-08-30T16:39:30Z</dcterms:modified>
</cp:coreProperties>
</file>